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25"/>
  </p:notesMasterIdLst>
  <p:handoutMasterIdLst>
    <p:handoutMasterId r:id="rId26"/>
  </p:handoutMasterIdLst>
  <p:sldIdLst>
    <p:sldId id="396" r:id="rId3"/>
    <p:sldId id="370" r:id="rId4"/>
    <p:sldId id="371" r:id="rId5"/>
    <p:sldId id="388" r:id="rId6"/>
    <p:sldId id="379" r:id="rId7"/>
    <p:sldId id="391" r:id="rId8"/>
    <p:sldId id="392" r:id="rId9"/>
    <p:sldId id="380" r:id="rId10"/>
    <p:sldId id="385" r:id="rId11"/>
    <p:sldId id="386" r:id="rId12"/>
    <p:sldId id="372" r:id="rId13"/>
    <p:sldId id="394" r:id="rId14"/>
    <p:sldId id="373" r:id="rId15"/>
    <p:sldId id="381" r:id="rId16"/>
    <p:sldId id="387" r:id="rId17"/>
    <p:sldId id="376" r:id="rId18"/>
    <p:sldId id="382" r:id="rId19"/>
    <p:sldId id="378" r:id="rId20"/>
    <p:sldId id="395" r:id="rId21"/>
    <p:sldId id="383" r:id="rId22"/>
    <p:sldId id="384" r:id="rId23"/>
    <p:sldId id="389" r:id="rId24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0783" autoAdjust="0"/>
  </p:normalViewPr>
  <p:slideViewPr>
    <p:cSldViewPr>
      <p:cViewPr varScale="1">
        <p:scale>
          <a:sx n="48" d="100"/>
          <a:sy n="48" d="100"/>
        </p:scale>
        <p:origin x="11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6291B-D817-46E3-8255-1067840C6261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D96E-8D47-4BB0-8A54-BD3F8D0009F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7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41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9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52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8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29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86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5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87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0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2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3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6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1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7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2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4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University of Bournemouth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DCC\Pictures\dcc-logo_png_tra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951"/>
            <a:ext cx="3380929" cy="9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779912" y="47667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because</a:t>
            </a:r>
            <a:r>
              <a:rPr lang="en-GB" sz="2000" b="0" baseline="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good research needs good data</a:t>
            </a:r>
            <a:endParaRPr lang="en-GB" sz="2000" b="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4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9716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59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0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43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75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8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79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85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6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86"/>
            <a:ext cx="8229600" cy="8146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1EC8-96BA-446C-BEF6-5B8A1AC4601F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1196752"/>
            <a:ext cx="9144000" cy="144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1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2913" indent="-442913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h.gov/divisions/odh/grant-news/data-management-plans-successful-grant-applications-2011-2014-now-availab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c.ac.uk/resources/data-management-plans/guidance-examples" TargetMode="External"/><Relationship Id="rId5" Type="http://schemas.openxmlformats.org/officeDocument/2006/relationships/hyperlink" Target="https://library.leeds.ac.uk/research-data-tools" TargetMode="External"/><Relationship Id="rId4" Type="http://schemas.openxmlformats.org/officeDocument/2006/relationships/hyperlink" Target="http://libraries.ucsd.edu/services/data-curation/data-management/dmp-sample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data-management-plans/share-DMP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dcc.ac.uk/share-DMP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stanford.edu/research/data-management-services/data-management-pla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bris.ac.uk/planningdat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www2.le.ac.uk/offices/itservices/about/news/old-news/2010/July/lucre-08-07-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manchester.ac.uk/services-and-support/staff/research/services/research-data-management/data-management-planning-too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c.ac.uk/files/funding/guidance-for-peer-reviewers/data-management-plan-guidance-for-peer-reviewer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mp.data.jhu.edu/resources/grant-reviewers-guide" TargetMode="External"/><Relationship Id="rId4" Type="http://schemas.openxmlformats.org/officeDocument/2006/relationships/hyperlink" Target="http://www.mrc.ac.uk/documents/pdf/data-management-plans-guidance-for-reviewer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y.Donaldson@glasgow.ac.uk" TargetMode="External"/><Relationship Id="rId2" Type="http://schemas.openxmlformats.org/officeDocument/2006/relationships/hyperlink" Target="https://docs.google.com/document/d/1spKO9Fx0SFjcbYFLhGmuhA6veX06M5DjWGF_X7toePc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lib.edina.ac.uk/mantra/libtraining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cc.ac.uk/resources/data-management-pla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dcc.ac.uk/sites/default/files/documents/resource/DMP/DMP_Checklist_2013.pdf" TargetMode="External"/><Relationship Id="rId7" Type="http://schemas.openxmlformats.org/officeDocument/2006/relationships/hyperlink" Target="http://www.mrc.ac.uk/documents/doc/data-management-plans-templat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managementplanning.wordpress.com/2012/03/07/twenty-questions-for-research-data-management" TargetMode="External"/><Relationship Id="rId5" Type="http://schemas.openxmlformats.org/officeDocument/2006/relationships/hyperlink" Target="http://www.lib.cam.ac.uk/preservation/datatrain/documents.html" TargetMode="External"/><Relationship Id="rId4" Type="http://schemas.openxmlformats.org/officeDocument/2006/relationships/hyperlink" Target="http://opus.bath.ac.uk/3077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information-services/about/policies-and-regulations/research-data-polic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342584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Supporting Data Management Planning</a:t>
            </a:r>
            <a:br>
              <a:rPr lang="en-GB" dirty="0"/>
            </a:br>
            <a:r>
              <a:rPr lang="en-GB" sz="3100" dirty="0"/>
              <a:t>30</a:t>
            </a:r>
            <a:r>
              <a:rPr lang="en-GB" sz="3100" baseline="30000" dirty="0"/>
              <a:t>th</a:t>
            </a:r>
            <a:r>
              <a:rPr lang="en-GB" sz="3100" dirty="0"/>
              <a:t> November 2016</a:t>
            </a:r>
            <a:br>
              <a:rPr lang="en-GB" sz="3100" dirty="0"/>
            </a:br>
            <a:r>
              <a:rPr lang="en-GB" sz="3100" dirty="0"/>
              <a:t>Friends House, London Euston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368152"/>
          </a:xfrm>
        </p:spPr>
        <p:txBody>
          <a:bodyPr/>
          <a:lstStyle/>
          <a:p>
            <a:r>
              <a:rPr lang="en-GB" dirty="0"/>
              <a:t>Jonathan Rans</a:t>
            </a:r>
          </a:p>
          <a:p>
            <a:r>
              <a:rPr lang="en-GB" dirty="0"/>
              <a:t>Digital Curation Centre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554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18326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work is licensed under the Creative Commons Attribution 2.5 UK: Scotland License. </a:t>
            </a:r>
          </a:p>
        </p:txBody>
      </p:sp>
    </p:spTree>
    <p:extLst>
      <p:ext uri="{BB962C8B-B14F-4D97-AF65-F5344CB8AC3E}">
        <p14:creationId xmlns:p14="http://schemas.microsoft.com/office/powerpoint/2010/main" val="1223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Suggested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330824" cy="3849291"/>
          </a:xfrm>
        </p:spPr>
        <p:txBody>
          <a:bodyPr>
            <a:noAutofit/>
          </a:bodyPr>
          <a:lstStyle/>
          <a:p>
            <a:r>
              <a:rPr lang="en-GB" sz="2400" dirty="0"/>
              <a:t>The University of Glasgow has template answer for the policy question in the MRC template. </a:t>
            </a:r>
          </a:p>
          <a:p>
            <a:endParaRPr lang="en-GB" sz="1100" dirty="0"/>
          </a:p>
          <a:p>
            <a:r>
              <a:rPr lang="en-GB" sz="2400" dirty="0"/>
              <a:t>The table is prepopulated with links to all the University policies.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460913"/>
            <a:ext cx="3965911" cy="53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4489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108 DMPs from the National Endowment for the Humanities (USA)</a:t>
            </a:r>
          </a:p>
          <a:p>
            <a:pPr>
              <a:spcBef>
                <a:spcPts val="0"/>
              </a:spcBef>
            </a:pPr>
            <a:r>
              <a:rPr lang="en-GB" sz="2000" dirty="0">
                <a:latin typeface="+mj-lt"/>
                <a:hlinkClick r:id="rId3"/>
              </a:rPr>
              <a:t>www.neh.gov/divisions/odh/grant-news/data-management-plans-successful-grant-applications-2011-2014-now-available</a:t>
            </a:r>
            <a:r>
              <a:rPr lang="en-GB" sz="20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GB" sz="2400" dirty="0">
                <a:latin typeface="+mj-lt"/>
              </a:rPr>
              <a:t>20+ scientific DMPs submitted to the NSF (USA) provided by UCSD</a:t>
            </a:r>
          </a:p>
          <a:p>
            <a:pPr>
              <a:spcBef>
                <a:spcPts val="0"/>
              </a:spcBef>
            </a:pPr>
            <a:r>
              <a:rPr lang="en-GB" sz="2000" dirty="0">
                <a:latin typeface="+mj-lt"/>
                <a:hlinkClick r:id="rId4"/>
              </a:rPr>
              <a:t>http://libraries.ucsd.edu/services/data-curation/data-management/dmp-samples.html</a:t>
            </a:r>
            <a:endParaRPr lang="en-GB" sz="2000" dirty="0"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lang="en-GB" sz="20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Example DMP collection from Leeds University</a:t>
            </a:r>
          </a:p>
          <a:p>
            <a:pPr marL="0" lvl="2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GB" sz="2000" dirty="0">
                <a:latin typeface="+mj-lt"/>
                <a:hlinkClick r:id="rId5"/>
              </a:rPr>
              <a:t>https://library.leeds.ac.uk/research-data-tools</a:t>
            </a:r>
            <a:r>
              <a:rPr lang="en-GB" sz="2000" dirty="0">
                <a:latin typeface="+mj-lt"/>
                <a:hlinkClick r:id="rId4"/>
              </a:rPr>
              <a:t> </a:t>
            </a:r>
          </a:p>
          <a:p>
            <a:pPr>
              <a:lnSpc>
                <a:spcPct val="70000"/>
              </a:lnSpc>
              <a:spcBef>
                <a:spcPts val="0"/>
              </a:spcBef>
              <a:buNone/>
            </a:pPr>
            <a:endParaRPr lang="en-GB" sz="20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Further examples: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000" dirty="0">
                <a:latin typeface="+mj-lt"/>
                <a:hlinkClick r:id="rId6"/>
              </a:rPr>
              <a:t>www.dcc.ac.uk/resources/data-management-plans/guidance-examples</a:t>
            </a:r>
            <a:r>
              <a:rPr lang="en-GB" sz="20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332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6960" cy="868362"/>
          </a:xfrm>
        </p:spPr>
        <p:txBody>
          <a:bodyPr>
            <a:normAutofit/>
          </a:bodyPr>
          <a:lstStyle/>
          <a:p>
            <a:r>
              <a:rPr lang="en-GB" dirty="0"/>
              <a:t>Share your example DMPs!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550828"/>
            <a:ext cx="3304808" cy="49907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600" dirty="0"/>
              <a:t>Send us links to your DMPs</a:t>
            </a:r>
          </a:p>
          <a:p>
            <a:pPr marL="0" indent="0" algn="ctr">
              <a:buNone/>
            </a:pPr>
            <a:endParaRPr lang="en-GB" sz="2600" dirty="0">
              <a:hlinkClick r:id="rId3"/>
            </a:endParaRPr>
          </a:p>
          <a:p>
            <a:pPr marL="0" indent="0" algn="ctr">
              <a:buNone/>
            </a:pPr>
            <a:r>
              <a:rPr lang="en-GB" sz="2600" dirty="0"/>
              <a:t>We will add them to the DCC list</a:t>
            </a:r>
          </a:p>
          <a:p>
            <a:pPr marL="0" indent="0" algn="ctr">
              <a:buNone/>
            </a:pPr>
            <a:endParaRPr lang="en-GB" sz="2600" dirty="0"/>
          </a:p>
          <a:p>
            <a:pPr marL="0" indent="0" algn="ctr">
              <a:buNone/>
            </a:pPr>
            <a:r>
              <a:rPr lang="en-GB" sz="2600" dirty="0"/>
              <a:t>Aim to cover wide range of disciplines and funders</a:t>
            </a:r>
            <a:endParaRPr lang="en-GB" sz="2600" dirty="0">
              <a:hlinkClick r:id="rId3"/>
            </a:endParaRPr>
          </a:p>
          <a:p>
            <a:pPr marL="0" indent="0" algn="ctr">
              <a:buNone/>
            </a:pPr>
            <a:endParaRPr lang="en-GB" sz="2600" dirty="0">
              <a:hlinkClick r:id="rId3"/>
            </a:endParaRPr>
          </a:p>
          <a:p>
            <a:pPr marL="0" indent="0" algn="ctr">
              <a:buNone/>
            </a:pPr>
            <a:r>
              <a:rPr lang="en-GB" sz="2600" dirty="0">
                <a:hlinkClick r:id="rId4"/>
              </a:rPr>
              <a:t>www.dcc.ac.uk/ </a:t>
            </a:r>
          </a:p>
          <a:p>
            <a:pPr marL="0" indent="0" algn="ctr">
              <a:buNone/>
            </a:pPr>
            <a:r>
              <a:rPr lang="en-GB" sz="2600" dirty="0">
                <a:hlinkClick r:id="rId4"/>
              </a:rPr>
              <a:t>share-DMPs</a:t>
            </a:r>
            <a:r>
              <a:rPr lang="en-GB" sz="2600" dirty="0"/>
              <a:t>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305096" cy="537972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574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279"/>
            <a:ext cx="8229600" cy="792482"/>
          </a:xfrm>
        </p:spPr>
        <p:txBody>
          <a:bodyPr/>
          <a:lstStyle/>
          <a:p>
            <a:r>
              <a:rPr lang="en-GB" dirty="0"/>
              <a:t>More in-depth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Training courses 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Tailored guides</a:t>
            </a:r>
            <a:endParaRPr lang="en-GB" sz="2800" dirty="0"/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 Reviewing plans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 Consultancy services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681"/>
          <a:stretch>
            <a:fillRect/>
          </a:stretch>
        </p:blipFill>
        <p:spPr bwMode="auto">
          <a:xfrm>
            <a:off x="2915816" y="5085184"/>
            <a:ext cx="3463966" cy="10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734837" cy="25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range of DMP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5001419"/>
          </a:xfrm>
        </p:spPr>
        <p:txBody>
          <a:bodyPr>
            <a:normAutofit/>
          </a:bodyPr>
          <a:lstStyle/>
          <a:p>
            <a:r>
              <a:rPr lang="en-GB" dirty="0"/>
              <a:t>For example, Stanford University offers: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Information on funding agency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Guidance and best practice on writing a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 online tool (DMPTool)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Sample agency-specific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 FAQ and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 DMP review service</a:t>
            </a:r>
          </a:p>
          <a:p>
            <a:r>
              <a:rPr lang="en-GB" sz="2400" dirty="0">
                <a:hlinkClick r:id="rId3"/>
              </a:rPr>
              <a:t>http://library.stanford.edu/research/data-management-services/data-management-plans</a:t>
            </a:r>
            <a:r>
              <a:rPr lang="en-GB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09320"/>
            <a:ext cx="3758812" cy="3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Bristol DMP services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"/>
          <a:stretch/>
        </p:blipFill>
        <p:spPr>
          <a:xfrm>
            <a:off x="1691680" y="1268760"/>
            <a:ext cx="5450893" cy="4970675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55776" y="6381328"/>
            <a:ext cx="367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https://data.bris.ac.uk/planningdata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59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37" y="332656"/>
            <a:ext cx="7556313" cy="894806"/>
          </a:xfrm>
        </p:spPr>
        <p:txBody>
          <a:bodyPr>
            <a:normAutofit/>
          </a:bodyPr>
          <a:lstStyle/>
          <a:p>
            <a:r>
              <a:rPr lang="en-GB" dirty="0"/>
              <a:t>Integrating DMPs into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6309320"/>
            <a:ext cx="8053498" cy="3208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800" dirty="0">
                <a:hlinkClick r:id="rId3" action="ppaction://hlinkfile"/>
              </a:rPr>
              <a:t>www2.le.ac.uk/offices/itservices/about/news/old-news/2010/July/lucre-08-07-10</a:t>
            </a:r>
            <a:r>
              <a:rPr lang="en-GB" sz="1400" dirty="0">
                <a:hlinkClick r:id="rId3" action="ppaction://hlinkfile"/>
              </a:rPr>
              <a:t> </a:t>
            </a:r>
            <a:r>
              <a:rPr lang="en-GB" sz="1400" dirty="0"/>
              <a:t> </a:t>
            </a:r>
          </a:p>
        </p:txBody>
      </p:sp>
      <p:pic>
        <p:nvPicPr>
          <p:cNvPr id="2050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2896"/>
            <a:ext cx="7330414" cy="363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34076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/>
                <a:cs typeface="Calibri"/>
              </a:rPr>
              <a:t>Example of embedding flags into the grant costings system at the University of Leicester</a:t>
            </a:r>
          </a:p>
        </p:txBody>
      </p:sp>
    </p:spTree>
    <p:extLst>
      <p:ext uri="{BB962C8B-B14F-4D97-AF65-F5344CB8AC3E}">
        <p14:creationId xmlns:p14="http://schemas.microsoft.com/office/powerpoint/2010/main" val="185736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DMPs to define / allocate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University of Manchester requires an outline DMP </a:t>
            </a:r>
            <a:r>
              <a:rPr lang="en-GB" b="1" dirty="0"/>
              <a:t>prior</a:t>
            </a:r>
            <a:r>
              <a:rPr lang="en-GB" dirty="0"/>
              <a:t> to a grant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This asks questions about the storage requirements to plan activity / resourcing and allocate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outline DMP generates an RDM Plan Reference Number to include in the Research Application form. Researchers can’t proceed without this.</a:t>
            </a:r>
          </a:p>
          <a:p>
            <a:endParaRPr lang="en-GB" dirty="0"/>
          </a:p>
          <a:p>
            <a:r>
              <a:rPr lang="en-GB" sz="2200" dirty="0">
                <a:hlinkClick r:id="rId3"/>
              </a:rPr>
              <a:t>www.library.manchester.ac.uk/services-and-support/staff/research/ services/research-data-management/data-management-planning-tool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48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Reviewing DMPs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5445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Useful guidelines</a:t>
            </a:r>
          </a:p>
          <a:p>
            <a:r>
              <a:rPr lang="en-GB" dirty="0"/>
              <a:t>ESRC guidance for peer-reviewers </a:t>
            </a:r>
            <a:r>
              <a:rPr lang="en-GB" sz="2300" dirty="0">
                <a:hlinkClick r:id="rId3"/>
              </a:rPr>
              <a:t>http://www.esrc.ac.uk/files/funding/guidance-for-peer-reviewers/data-management-plan-guidance-for-peer-reviewers</a:t>
            </a:r>
            <a:r>
              <a:rPr lang="en-GB" sz="2300" dirty="0"/>
              <a:t> </a:t>
            </a:r>
            <a:endParaRPr lang="en-GB" dirty="0"/>
          </a:p>
          <a:p>
            <a:endParaRPr lang="en-GB" sz="100" dirty="0"/>
          </a:p>
          <a:p>
            <a:endParaRPr lang="en-GB" sz="100" dirty="0"/>
          </a:p>
          <a:p>
            <a:endParaRPr lang="en-GB" sz="100" dirty="0"/>
          </a:p>
          <a:p>
            <a:r>
              <a:rPr lang="en-GB" dirty="0"/>
              <a:t>Medical Research Council guidelines </a:t>
            </a:r>
            <a:r>
              <a:rPr lang="en-GB" sz="2300" dirty="0">
                <a:hlinkClick r:id="rId4"/>
              </a:rPr>
              <a:t>www.mrc.ac.uk/documents/pdf /data-management-plans-guidance-for-reviewers</a:t>
            </a:r>
            <a:r>
              <a:rPr lang="en-GB" sz="2300" dirty="0"/>
              <a:t> </a:t>
            </a:r>
            <a:endParaRPr lang="en-GB" dirty="0"/>
          </a:p>
          <a:p>
            <a:endParaRPr lang="en-GB" sz="100" dirty="0"/>
          </a:p>
          <a:p>
            <a:endParaRPr lang="en-GB" sz="100" dirty="0"/>
          </a:p>
          <a:p>
            <a:endParaRPr lang="en-GB" sz="100" dirty="0"/>
          </a:p>
          <a:p>
            <a:r>
              <a:rPr lang="en-GB" dirty="0"/>
              <a:t>Johns Hopkins grant reviewers sheet </a:t>
            </a:r>
            <a:r>
              <a:rPr lang="en-GB" sz="2300" dirty="0">
                <a:hlinkClick r:id="rId5"/>
              </a:rPr>
              <a:t>https://dmp.data.jhu.edu/resources/grant-reviewers-guide</a:t>
            </a:r>
            <a:endParaRPr lang="en-GB" sz="2300" dirty="0"/>
          </a:p>
          <a:p>
            <a:endParaRPr lang="en-GB" sz="2100" dirty="0"/>
          </a:p>
          <a:p>
            <a:r>
              <a:rPr lang="en-GB" dirty="0"/>
              <a:t>DART project</a:t>
            </a:r>
          </a:p>
          <a:p>
            <a:r>
              <a:rPr lang="en-GB" sz="2300" dirty="0">
                <a:hlinkClick r:id="rId5"/>
              </a:rPr>
              <a:t>http://dmpresearch.library.oregonstate.edu</a:t>
            </a:r>
          </a:p>
          <a:p>
            <a:r>
              <a:rPr lang="en-GB" sz="2100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36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DMP rubrics activity in the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4785395"/>
          </a:xfrm>
        </p:spPr>
        <p:txBody>
          <a:bodyPr/>
          <a:lstStyle/>
          <a:p>
            <a:r>
              <a:rPr lang="en-GB" dirty="0"/>
              <a:t>Building on the DART project, a group of data managers in the UK are developing evaluation rubrics for main UK funders</a:t>
            </a:r>
          </a:p>
          <a:p>
            <a:endParaRPr lang="en-GB" sz="1100" dirty="0">
              <a:hlinkClick r:id="rId2"/>
            </a:endParaRPr>
          </a:p>
          <a:p>
            <a:r>
              <a:rPr lang="en-GB" dirty="0">
                <a:hlinkClick r:id="rId2"/>
              </a:rPr>
              <a:t>https://docs.google.com/document/d/1spKO9Fx0SFjcbYFLhGmuhA6veX06M5DjWGF_X7toePc/edit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Contact Mary Donaldson for info: </a:t>
            </a:r>
            <a:r>
              <a:rPr lang="en-GB" dirty="0">
                <a:hlinkClick r:id="rId3"/>
              </a:rPr>
              <a:t>Mary.Donaldson@glasgow.ac.uk</a:t>
            </a:r>
            <a:endParaRPr lang="en-GB" dirty="0"/>
          </a:p>
        </p:txBody>
      </p:sp>
      <p:pic>
        <p:nvPicPr>
          <p:cNvPr id="1026" name="Picture 2" descr="dart_banner_red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759028"/>
            <a:ext cx="2819215" cy="9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Basic guidance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1710"/>
            <a:ext cx="8424936" cy="47525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GB" sz="2600" dirty="0"/>
              <a:t>Most university policies include a requirement for DMPs so you need to explain what to cover in plans via: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Templates listing themes/questions to cover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Custom guidance by university or discipline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Example answers or boilerplate text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Links to local contacts and support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A library of successful DMPs to reuse</a:t>
            </a:r>
            <a:endParaRPr lang="en-GB" sz="2900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157192"/>
            <a:ext cx="254273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7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Helsinki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61609" r="1584" b="7492"/>
          <a:stretch/>
        </p:blipFill>
        <p:spPr>
          <a:xfrm>
            <a:off x="467544" y="1340768"/>
            <a:ext cx="8075613" cy="358400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19572" y="5168643"/>
            <a:ext cx="7750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Consulting, supporting and networking with researchers &amp; all other interest groups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6381328"/>
            <a:ext cx="8398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Slide content courtesy of Mari Elisa Kuusniemi (MEK), University of Helsinki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215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DIY training kit for librarians - MANTRA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93095"/>
            <a:ext cx="8075240" cy="24091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Created by the data library at Edinburgh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Builds on the MANTRA online training for RDM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Equips and empowers librarians to training themselves in groups to address RDM and provide support  </a:t>
            </a:r>
          </a:p>
          <a:p>
            <a:pPr algn="ctr"/>
            <a:r>
              <a:rPr lang="en-GB" sz="2400" dirty="0">
                <a:hlinkClick r:id="rId3"/>
              </a:rPr>
              <a:t>http://datalib.edina.ac.uk/mantra/libtraining.html</a:t>
            </a:r>
            <a:r>
              <a:rPr lang="en-GB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268760"/>
            <a:ext cx="7380312" cy="29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7560840" cy="3888432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GB" sz="3200" dirty="0"/>
              <a:t>DCC resources on DMPs:</a:t>
            </a:r>
          </a:p>
          <a:p>
            <a:pPr algn="ctr">
              <a:defRPr/>
            </a:pPr>
            <a:r>
              <a:rPr lang="en-GB" sz="3200" dirty="0">
                <a:cs typeface="Calibri" pitchFamily="34" charset="0"/>
                <a:hlinkClick r:id="rId2"/>
              </a:rPr>
              <a:t>www.dcc.ac.uk/resources/                              data-management-plans</a:t>
            </a:r>
            <a:r>
              <a:rPr lang="en-GB" sz="3200" dirty="0">
                <a:cs typeface="Calibri" pitchFamily="34" charset="0"/>
              </a:rPr>
              <a:t> </a:t>
            </a:r>
            <a:r>
              <a:rPr lang="en-GB" sz="3200" dirty="0"/>
              <a:t> </a:t>
            </a:r>
            <a:endParaRPr lang="en-GB" sz="4000" u="sng" dirty="0"/>
          </a:p>
          <a:p>
            <a:pPr algn="ctr">
              <a:defRPr/>
            </a:pPr>
            <a:endParaRPr lang="en-GB" sz="3200" dirty="0"/>
          </a:p>
          <a:p>
            <a:pPr algn="ctr">
              <a:defRPr/>
            </a:pPr>
            <a:r>
              <a:rPr lang="en-GB" sz="3200" dirty="0"/>
              <a:t>Follow us on twitter:</a:t>
            </a:r>
          </a:p>
          <a:p>
            <a:pPr algn="ctr">
              <a:defRPr/>
            </a:pPr>
            <a:r>
              <a:rPr lang="en-GB" sz="3200" dirty="0"/>
              <a:t> @</a:t>
            </a:r>
            <a:r>
              <a:rPr lang="en-GB" sz="3200" dirty="0" err="1"/>
              <a:t>digitalcuration</a:t>
            </a:r>
            <a:r>
              <a:rPr lang="en-GB" sz="3200" dirty="0"/>
              <a:t> and #</a:t>
            </a:r>
            <a:r>
              <a:rPr lang="en-GB" sz="3200" dirty="0" err="1"/>
              <a:t>ukdcc</a:t>
            </a:r>
            <a:endParaRPr lang="en-GB" sz="3200" dirty="0"/>
          </a:p>
          <a:p>
            <a:pPr algn="ctr">
              <a:defRPr/>
            </a:pPr>
            <a:r>
              <a:rPr lang="en-GB" sz="3200" dirty="0"/>
              <a:t>@DMPonline and #DMPonline</a:t>
            </a:r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5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36" y="404664"/>
            <a:ext cx="8363272" cy="683994"/>
          </a:xfrm>
        </p:spPr>
        <p:txBody>
          <a:bodyPr/>
          <a:lstStyle/>
          <a:p>
            <a:r>
              <a:rPr lang="en-GB" dirty="0"/>
              <a:t>Example DMP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10" y="1456567"/>
            <a:ext cx="4881846" cy="5140785"/>
          </a:xfrm>
        </p:spPr>
        <p:txBody>
          <a:bodyPr>
            <a:noAutofit/>
          </a:bodyPr>
          <a:lstStyle/>
          <a:p>
            <a:r>
              <a:rPr lang="en-GB" sz="2000" dirty="0"/>
              <a:t>DCC Checklist (generic template) </a:t>
            </a:r>
            <a:r>
              <a:rPr lang="en-GB" sz="1600" dirty="0">
                <a:hlinkClick r:id="rId3"/>
              </a:rPr>
              <a:t>www.dcc.ac.uk/sites/default/files/documents/resource/DMP/DMP_Checklist_2013.pdf</a:t>
            </a:r>
            <a:r>
              <a:rPr lang="en-GB" sz="1600" dirty="0"/>
              <a:t> </a:t>
            </a:r>
          </a:p>
          <a:p>
            <a:endParaRPr lang="en-GB" sz="600" dirty="0"/>
          </a:p>
          <a:p>
            <a:r>
              <a:rPr lang="en-GB" sz="2000" dirty="0"/>
              <a:t>Bath postgraduate template </a:t>
            </a:r>
            <a:r>
              <a:rPr lang="en-GB" sz="1600" dirty="0">
                <a:hlinkClick r:id="rId4"/>
              </a:rPr>
              <a:t>http://opus.bath.ac.uk/30772</a:t>
            </a:r>
            <a:endParaRPr lang="en-GB" sz="1600" dirty="0"/>
          </a:p>
          <a:p>
            <a:endParaRPr lang="en-GB" sz="600" dirty="0"/>
          </a:p>
          <a:p>
            <a:r>
              <a:rPr lang="en-GB" sz="2000" dirty="0" err="1"/>
              <a:t>DataTrain</a:t>
            </a:r>
            <a:r>
              <a:rPr lang="en-GB" sz="2000" dirty="0"/>
              <a:t> template </a:t>
            </a:r>
            <a:r>
              <a:rPr lang="en-GB" sz="1600" dirty="0">
                <a:hlinkClick r:id="rId5"/>
              </a:rPr>
              <a:t>www.lib.cam.ac.uk/preservation/ </a:t>
            </a:r>
            <a:r>
              <a:rPr lang="en-GB" sz="1600" dirty="0" err="1">
                <a:hlinkClick r:id="rId5"/>
              </a:rPr>
              <a:t>datatrain</a:t>
            </a:r>
            <a:r>
              <a:rPr lang="en-GB" sz="1600" dirty="0">
                <a:hlinkClick r:id="rId5"/>
              </a:rPr>
              <a:t>/documents.html</a:t>
            </a:r>
            <a:r>
              <a:rPr lang="en-GB" sz="1600" dirty="0"/>
              <a:t> </a:t>
            </a:r>
          </a:p>
          <a:p>
            <a:endParaRPr lang="en-GB" sz="600" dirty="0"/>
          </a:p>
          <a:p>
            <a:r>
              <a:rPr lang="en-GB" sz="2000" dirty="0"/>
              <a:t>20 questions for RDM </a:t>
            </a:r>
            <a:r>
              <a:rPr lang="en-GB" sz="1600" dirty="0">
                <a:hlinkClick r:id="rId6"/>
              </a:rPr>
              <a:t>https://datamanagementplanning.wordpress.com/2012/03/07/twenty-questions-for-research-data-management</a:t>
            </a:r>
            <a:r>
              <a:rPr lang="en-GB" sz="1600" dirty="0"/>
              <a:t> </a:t>
            </a:r>
          </a:p>
          <a:p>
            <a:endParaRPr lang="en-GB" sz="600" dirty="0"/>
          </a:p>
          <a:p>
            <a:r>
              <a:rPr lang="en-GB" sz="2000" dirty="0"/>
              <a:t>MRC template                </a:t>
            </a:r>
            <a:r>
              <a:rPr lang="en-GB" sz="1600" dirty="0">
                <a:hlinkClick r:id="rId7"/>
              </a:rPr>
              <a:t>http://www.mrc.ac.uk/documents/doc/data-management-plans-template/</a:t>
            </a:r>
            <a:r>
              <a:rPr lang="en-GB" sz="1600" dirty="0"/>
              <a:t> </a:t>
            </a:r>
            <a:r>
              <a:rPr lang="en-GB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448436" cy="47730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135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683994"/>
          </a:xfrm>
        </p:spPr>
        <p:txBody>
          <a:bodyPr/>
          <a:lstStyle/>
          <a:p>
            <a:r>
              <a:rPr lang="en-GB" dirty="0"/>
              <a:t>DCC generic template for a DMP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61248"/>
          </a:xfrm>
        </p:spPr>
        <p:txBody>
          <a:bodyPr>
            <a:normAutofit fontScale="47500" lnSpcReduction="20000"/>
          </a:bodyPr>
          <a:lstStyle/>
          <a:p>
            <a:r>
              <a:rPr lang="en-GB" sz="2900" b="1" dirty="0"/>
              <a:t>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What data will you collect or create?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will the data be collected or created? </a:t>
            </a:r>
          </a:p>
          <a:p>
            <a:r>
              <a:rPr lang="en-GB" sz="2900" b="1" dirty="0"/>
              <a:t>Documentation and Metadata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What documentation and metadata will accompany the data?</a:t>
            </a:r>
          </a:p>
          <a:p>
            <a:r>
              <a:rPr lang="en-GB" sz="2900" b="1" dirty="0"/>
              <a:t>Ethics and Legal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will you manage any ethical issues?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will you manage copyright and Intellectual Property Rights (IPR) issues? </a:t>
            </a:r>
          </a:p>
          <a:p>
            <a:r>
              <a:rPr lang="en-GB" sz="2900" b="1" dirty="0"/>
              <a:t>Storage and Backup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will the data be stored and backed up during the research?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will you manage access and security? </a:t>
            </a:r>
          </a:p>
          <a:p>
            <a:r>
              <a:rPr lang="en-GB" sz="2900" b="1" dirty="0"/>
              <a:t>Selection and Preservation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Which data should be retained, shared, and/or preserved?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is the long-term preservation plan for the dataset? </a:t>
            </a:r>
          </a:p>
          <a:p>
            <a:r>
              <a:rPr lang="en-GB" sz="2900" b="1" dirty="0"/>
              <a:t>Data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will you share the data?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Are any restrictions on data sharing required? </a:t>
            </a:r>
          </a:p>
          <a:p>
            <a:r>
              <a:rPr lang="en-GB" sz="2900" b="1" dirty="0"/>
              <a:t>Responsibilities and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Who will be responsible for data management?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resources will you require to deliver your plan?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6660232" y="4648487"/>
            <a:ext cx="2216596" cy="21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4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683994"/>
          </a:xfrm>
        </p:spPr>
        <p:txBody>
          <a:bodyPr/>
          <a:lstStyle/>
          <a:p>
            <a:r>
              <a:rPr lang="en-GB" dirty="0"/>
              <a:t>Example templates from DMPonline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2282433"/>
            <a:ext cx="3291840" cy="639762"/>
          </a:xfrm>
        </p:spPr>
        <p:txBody>
          <a:bodyPr/>
          <a:lstStyle/>
          <a:p>
            <a:r>
              <a:rPr lang="en-GB" sz="2400" b="1" dirty="0"/>
              <a:t>Postgraduate DMP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5576" y="2972896"/>
            <a:ext cx="3291840" cy="384048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Shorter – six sections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Less formal wording e.g. ‘looking after your data’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Straightforward guidance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2278" y="2252816"/>
            <a:ext cx="3291840" cy="639762"/>
          </a:xfrm>
        </p:spPr>
        <p:txBody>
          <a:bodyPr/>
          <a:lstStyle/>
          <a:p>
            <a:r>
              <a:rPr lang="en-GB" sz="2400" b="1" dirty="0"/>
              <a:t>Standard DMP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2278" y="2900888"/>
            <a:ext cx="3291840" cy="384048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2 phases – lite and full DMP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6-8 sections overall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Questions more formal / factual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Guidance longer and more directive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499592"/>
            <a:ext cx="769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University of East London has two templates in DMPonline</a:t>
            </a:r>
          </a:p>
        </p:txBody>
      </p:sp>
    </p:spTree>
    <p:extLst>
      <p:ext uri="{BB962C8B-B14F-4D97-AF65-F5344CB8AC3E}">
        <p14:creationId xmlns:p14="http://schemas.microsoft.com/office/powerpoint/2010/main" val="135971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develop a template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24482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“All new research proposals must include research data management plans or protocols that explicitly address data capture, management, integrity, confidentiality, retention, sharing and publication.”</a:t>
            </a:r>
          </a:p>
          <a:p>
            <a:r>
              <a:rPr lang="en-GB" sz="1800" dirty="0">
                <a:hlinkClick r:id="rId3"/>
              </a:rPr>
              <a:t>www.ed.ac.uk/information-services/about/policies-and-regulations/research-data-policy</a:t>
            </a:r>
            <a:r>
              <a:rPr lang="en-GB" sz="1800" dirty="0"/>
              <a:t> </a:t>
            </a:r>
          </a:p>
        </p:txBody>
      </p:sp>
      <p:pic>
        <p:nvPicPr>
          <p:cNvPr id="2050" name="Picture 2" descr="The University of Edinburgh home"/>
          <p:cNvPicPr>
            <a:picLocks noChangeAspect="1" noChangeArrowheads="1"/>
          </p:cNvPicPr>
          <p:nvPr/>
        </p:nvPicPr>
        <p:blipFill>
          <a:blip r:embed="rId4" cstate="print"/>
          <a:srcRect r="71393"/>
          <a:stretch>
            <a:fillRect/>
          </a:stretch>
        </p:blipFill>
        <p:spPr bwMode="auto">
          <a:xfrm>
            <a:off x="251520" y="260648"/>
            <a:ext cx="1368152" cy="1145296"/>
          </a:xfrm>
          <a:prstGeom prst="rect">
            <a:avLst/>
          </a:prstGeom>
          <a:noFill/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5" cstate="print"/>
          <a:srcRect t="45689"/>
          <a:stretch>
            <a:fillRect/>
          </a:stretch>
        </p:blipFill>
        <p:spPr>
          <a:xfrm>
            <a:off x="179512" y="4149080"/>
            <a:ext cx="8676456" cy="2419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on examples and guidance</a:t>
            </a:r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5281"/>
          <a:stretch>
            <a:fillRect/>
          </a:stretch>
        </p:blipFill>
        <p:spPr>
          <a:xfrm>
            <a:off x="323527" y="1196752"/>
            <a:ext cx="7855113" cy="3096344"/>
          </a:xfrm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8028384" cy="266980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57403"/>
          </a:xfrm>
        </p:spPr>
        <p:txBody>
          <a:bodyPr>
            <a:normAutofit/>
          </a:bodyPr>
          <a:lstStyle/>
          <a:p>
            <a:r>
              <a:rPr lang="en-GB" sz="2400" dirty="0"/>
              <a:t>Strathclyde University has guidelines for the whole institution and 3 departments: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School of Government and Public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Social Work and Social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Maths and Statistics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457"/>
            <a:ext cx="3901034" cy="403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7" y="3933056"/>
            <a:ext cx="4203357" cy="22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2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answers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489205" cy="4238038"/>
          </a:xfrm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 Andrew’s University has added example answers for every question in the EPSRC template</a:t>
            </a:r>
          </a:p>
        </p:txBody>
      </p:sp>
    </p:spTree>
    <p:extLst>
      <p:ext uri="{BB962C8B-B14F-4D97-AF65-F5344CB8AC3E}">
        <p14:creationId xmlns:p14="http://schemas.microsoft.com/office/powerpoint/2010/main" val="2363190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5043</TotalTime>
  <Words>839</Words>
  <Application>Microsoft Office PowerPoint</Application>
  <PresentationFormat>On-screen Show (4:3)</PresentationFormat>
  <Paragraphs>171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Stencil</vt:lpstr>
      <vt:lpstr>Essential</vt:lpstr>
      <vt:lpstr>Office Theme</vt:lpstr>
      <vt:lpstr>Supporting Data Management Planning 30th November 2016 Friends House, London Euston</vt:lpstr>
      <vt:lpstr>Basic guidance and support</vt:lpstr>
      <vt:lpstr>Example DMP templates</vt:lpstr>
      <vt:lpstr>DCC generic template for a DMP</vt:lpstr>
      <vt:lpstr>Example templates from DMPonline</vt:lpstr>
      <vt:lpstr>How to develop a template</vt:lpstr>
      <vt:lpstr>Focus on examples and guidance</vt:lpstr>
      <vt:lpstr>Custom guidance</vt:lpstr>
      <vt:lpstr>Example answers</vt:lpstr>
      <vt:lpstr>Suggested answers</vt:lpstr>
      <vt:lpstr>Example plans</vt:lpstr>
      <vt:lpstr>Share your example DMPs!</vt:lpstr>
      <vt:lpstr>More in-depth support</vt:lpstr>
      <vt:lpstr>A range of DMP support services</vt:lpstr>
      <vt:lpstr>University of Bristol DMP services</vt:lpstr>
      <vt:lpstr>Integrating DMPs into workflows</vt:lpstr>
      <vt:lpstr>DMPs to define / allocate storage</vt:lpstr>
      <vt:lpstr>Reviewing DMPs</vt:lpstr>
      <vt:lpstr>DMP rubrics activity in the UK</vt:lpstr>
      <vt:lpstr>University of Helsinki example</vt:lpstr>
      <vt:lpstr>DIY training kit for librarians - MANTRA</vt:lpstr>
      <vt:lpstr>Thanks for listening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DCC</cp:lastModifiedBy>
  <cp:revision>152</cp:revision>
  <dcterms:created xsi:type="dcterms:W3CDTF">2015-02-21T22:34:51Z</dcterms:created>
  <dcterms:modified xsi:type="dcterms:W3CDTF">2016-11-30T09:06:24Z</dcterms:modified>
</cp:coreProperties>
</file>